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entury Gothic"/>
              </a:rPr>
              <a:t>Cliquez pour déplacer la diapo</a:t>
            </a: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7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7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7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7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D0768B0-49BC-4E7B-84C4-07AA9FDF811D}" type="slidenum">
              <a:rPr lang="fr-FR" sz="1400" b="0" strike="noStrike" spc="-1">
                <a:latin typeface="Times New Roman"/>
              </a:rPr>
              <a:pPr algn="r"/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000" b="0" strike="noStrike" spc="-1">
                <a:latin typeface="Arial"/>
              </a:rPr>
              <a:t>science  Po : une filière d’ excellence( M .Gressin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12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2FC5211-5589-4151-BD13-A31A57672D3C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000" b="0" strike="noStrike" spc="-1">
                <a:latin typeface="Arial"/>
              </a:rPr>
              <a:t>M .Gressin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12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8815692-4DC8-4658-ADB8-471C4DA284EF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Arial"/>
              </a:rPr>
              <a:t>Adam Lachi</a:t>
            </a:r>
          </a:p>
        </p:txBody>
      </p:sp>
      <p:sp>
        <p:nvSpPr>
          <p:cNvPr id="13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A619ED0-6DCC-4831-AE70-329CA8D2CC65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D0768B0-49BC-4E7B-84C4-07AA9FDF811D}" type="slidenum">
              <a:rPr lang="fr-FR" sz="1400" b="0" strike="noStrike" spc="-1" smtClean="0">
                <a:latin typeface="Times New Roman"/>
              </a:rPr>
              <a:pPr algn="r"/>
              <a:t>12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E44F286-8D25-4C2F-9C09-153DFDE050E7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51A3D22-7244-484F-A634-4A4F5C2982B4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"/>
          <p:cNvGrpSpPr/>
          <p:nvPr/>
        </p:nvGrpSpPr>
        <p:grpSpPr>
          <a:xfrm>
            <a:off x="0" y="228600"/>
            <a:ext cx="1980720" cy="6638400"/>
            <a:chOff x="0" y="228600"/>
            <a:chExt cx="1980720" cy="6638400"/>
          </a:xfrm>
        </p:grpSpPr>
        <p:sp>
          <p:nvSpPr>
            <p:cNvPr id="34" name="CustomShape 2"/>
            <p:cNvSpPr/>
            <p:nvPr/>
          </p:nvSpPr>
          <p:spPr>
            <a:xfrm>
              <a:off x="0" y="2575080"/>
              <a:ext cx="6948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89280" y="3156480"/>
              <a:ext cx="44892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560520" y="5447160"/>
              <a:ext cx="42300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66720" y="6503760"/>
              <a:ext cx="11880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69840" y="3201120"/>
              <a:ext cx="57060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5480" y="228600"/>
              <a:ext cx="7344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54360" y="2944080"/>
              <a:ext cx="5400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534960" y="5478840"/>
              <a:ext cx="13176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38560" y="1398960"/>
              <a:ext cx="144216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640800" y="6530040"/>
              <a:ext cx="11232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534960" y="5359320"/>
              <a:ext cx="2556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90400" y="6244560"/>
              <a:ext cx="16524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0520" y="360"/>
            <a:ext cx="1951920" cy="6852600"/>
            <a:chOff x="20520" y="360"/>
            <a:chExt cx="1951920" cy="6852600"/>
          </a:xfrm>
        </p:grpSpPr>
        <p:sp>
          <p:nvSpPr>
            <p:cNvPr id="14" name="CustomShape 15"/>
            <p:cNvSpPr/>
            <p:nvPr/>
          </p:nvSpPr>
          <p:spPr>
            <a:xfrm>
              <a:off x="20520" y="360"/>
              <a:ext cx="40932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453600" y="4316400"/>
              <a:ext cx="35028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31600" y="5862600"/>
              <a:ext cx="35676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429840" y="4364280"/>
              <a:ext cx="45684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385560" y="1289160"/>
              <a:ext cx="14400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918720" y="6571440"/>
              <a:ext cx="11088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414000" y="4107600"/>
              <a:ext cx="6804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804600" y="3145680"/>
              <a:ext cx="116784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887040" y="6600240"/>
              <a:ext cx="9972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804600" y="5897160"/>
              <a:ext cx="11376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804600" y="5772600"/>
              <a:ext cx="3132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831600" y="6322680"/>
              <a:ext cx="1742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 hidden="1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PlaceHolder 28"/>
          <p:cNvSpPr>
            <a:spLocks noGrp="1"/>
          </p:cNvSpPr>
          <p:nvPr>
            <p:ph type="dt"/>
          </p:nvPr>
        </p:nvSpPr>
        <p:spPr>
          <a:xfrm>
            <a:off x="7772400" y="6135120"/>
            <a:ext cx="766080" cy="3697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6AE1424-3A57-4913-AE55-E654DF95C41A}" type="datetime">
              <a:rPr lang="fr-FR" sz="900" b="0" strike="noStrike" spc="-1">
                <a:solidFill>
                  <a:srgbClr val="8B8B8B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14/06/2021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ftr"/>
          </p:nvPr>
        </p:nvSpPr>
        <p:spPr>
          <a:xfrm>
            <a:off x="1942560" y="6135840"/>
            <a:ext cx="57160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9" name="CustomShape 30"/>
          <p:cNvSpPr/>
          <p:nvPr/>
        </p:nvSpPr>
        <p:spPr>
          <a:xfrm flipV="1">
            <a:off x="0" y="711000"/>
            <a:ext cx="1357920" cy="50760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PlaceHolder 31"/>
          <p:cNvSpPr>
            <a:spLocks noGrp="1"/>
          </p:cNvSpPr>
          <p:nvPr>
            <p:ph type="sldNum"/>
          </p:nvPr>
        </p:nvSpPr>
        <p:spPr>
          <a:xfrm>
            <a:off x="511200" y="787680"/>
            <a:ext cx="584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536353E-06A7-4D23-8001-461B3C3B387D}" type="slidenum">
              <a:rPr lang="fr-FR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‹N°›</a:t>
            </a:fld>
            <a:endParaRPr lang="fr-FR" sz="2000" b="0" strike="noStrike" spc="-1">
              <a:latin typeface="Times New Roman"/>
            </a:endParaRPr>
          </a:p>
        </p:txBody>
      </p:sp>
      <p:sp>
        <p:nvSpPr>
          <p:cNvPr id="31" name="PlaceHolder 3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entury Gothic"/>
              </a:rPr>
              <a:t>Cliquez pour éditer le format du texte-titre</a:t>
            </a: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404040"/>
                </a:solidFill>
                <a:latin typeface="Century Gothic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404040"/>
                </a:solidFill>
                <a:latin typeface="Century Gothic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404040"/>
                </a:solidFill>
                <a:latin typeface="Century Gothic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404040"/>
                </a:solidFill>
                <a:latin typeface="Century Gothic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Century Gothic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Century Gothic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Century Gothic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spo.fr/admissions/fr/bachelor/bacheliers-lycees-francais/conventions-education-prioritaire.html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 1"/>
          <p:cNvPicPr/>
          <p:nvPr/>
        </p:nvPicPr>
        <p:blipFill>
          <a:blip r:embed="rId2"/>
          <a:srcRect l="5752" t="51831" r="37795" b="28573"/>
          <a:stretch/>
        </p:blipFill>
        <p:spPr>
          <a:xfrm>
            <a:off x="662760" y="2500306"/>
            <a:ext cx="8481240" cy="1857388"/>
          </a:xfrm>
          <a:prstGeom prst="rect">
            <a:avLst/>
          </a:prstGeom>
          <a:ln w="0"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-10440" y="-33840"/>
            <a:ext cx="915408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0" strike="noStrike" spc="-1" dirty="0">
                <a:solidFill>
                  <a:srgbClr val="000000"/>
                </a:solidFill>
                <a:latin typeface="Century Gothic"/>
              </a:rPr>
              <a:t>https://newsroom.sciencespo.fr/conventions-education-prioritaire-63-lycees-rejoignent-le-dispositif-degalite-des-chances/</a:t>
            </a:r>
            <a:endParaRPr lang="fr-FR" sz="1100" b="0" strike="noStrike" spc="-1" dirty="0"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4177" y="1571612"/>
            <a:ext cx="3055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Atelier préparation Sciences Po</a:t>
            </a:r>
            <a:endParaRPr lang="fr-FR" spc="-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1"/>
          <p:cNvPicPr/>
          <p:nvPr/>
        </p:nvPicPr>
        <p:blipFill>
          <a:blip r:embed="rId2"/>
          <a:srcRect l="4726" t="15408" r="38534" b="49582"/>
          <a:stretch/>
        </p:blipFill>
        <p:spPr>
          <a:xfrm>
            <a:off x="827640" y="1907446"/>
            <a:ext cx="7886520" cy="273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000232" y="2285992"/>
            <a:ext cx="6840360" cy="31686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000000"/>
                </a:solidFill>
                <a:latin typeface="Comic Sans MS" pitchFamily="66" charset="0"/>
              </a:rPr>
              <a:t>Pour qui</a:t>
            </a:r>
            <a:r>
              <a:rPr lang="fr-FR" sz="1600" b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?</a:t>
            </a: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omic Sans MS" pitchFamily="66" charset="0"/>
              </a:rPr>
              <a:t>Pour des élèves aux résultats satisfaisants, motivés et  prêts à s’impliquer  </a:t>
            </a:r>
            <a:endParaRPr lang="fr-FR" sz="1600" b="0" strike="noStrike" spc="-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fr-FR" sz="1600" b="0" i="1" strike="noStrike" spc="-1" dirty="0">
                <a:solidFill>
                  <a:srgbClr val="000000"/>
                </a:solidFill>
                <a:latin typeface="Comic Sans MS" pitchFamily="66" charset="0"/>
              </a:rPr>
              <a:t>Rentrée 2021: Pour les élèves de </a:t>
            </a:r>
            <a:r>
              <a:rPr lang="fr-FR" sz="1600" b="0" i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première (capacité 	d’accueil : 10)</a:t>
            </a:r>
            <a:endParaRPr lang="fr-FR" sz="16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600" b="0" i="1" strike="noStrike" spc="-1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endParaRPr lang="fr-FR" sz="1600" b="0" i="1" strike="noStrike" spc="-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600" i="1" spc="-1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fr-FR" sz="1600" b="0" i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Rentrée </a:t>
            </a:r>
            <a:r>
              <a:rPr lang="fr-FR" sz="1600" b="0" i="1" strike="noStrike" spc="-1" dirty="0">
                <a:solidFill>
                  <a:srgbClr val="000000"/>
                </a:solidFill>
                <a:latin typeface="Comic Sans MS" pitchFamily="66" charset="0"/>
              </a:rPr>
              <a:t>2022: pour les élèves de première et </a:t>
            </a:r>
            <a:r>
              <a:rPr lang="fr-FR" sz="1600" b="0" i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de 	Terminale</a:t>
            </a:r>
            <a:endParaRPr lang="fr-FR" sz="1600" b="0" strike="noStrike" spc="-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7356" y="1714488"/>
            <a:ext cx="281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pc="-1" dirty="0">
                <a:solidFill>
                  <a:srgbClr val="000000"/>
                </a:solidFill>
                <a:latin typeface="Comic Sans MS" pitchFamily="66" charset="0"/>
              </a:rPr>
              <a:t>Présentation de </a:t>
            </a:r>
            <a:r>
              <a:rPr lang="fr-FR" sz="1600" b="1" spc="-1" dirty="0" smtClean="0">
                <a:solidFill>
                  <a:srgbClr val="000000"/>
                </a:solidFill>
                <a:latin typeface="Comic Sans MS" pitchFamily="66" charset="0"/>
              </a:rPr>
              <a:t>l’atelier</a:t>
            </a:r>
            <a:endParaRPr lang="fr-FR" sz="1600" b="1" spc="-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195640" y="1556640"/>
            <a:ext cx="6696360" cy="30763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trike="noStrike" spc="-1" dirty="0">
                <a:solidFill>
                  <a:srgbClr val="000000"/>
                </a:solidFill>
                <a:latin typeface="Comic Sans MS" pitchFamily="66" charset="0"/>
              </a:rPr>
              <a:t>Pourquoi ?</a:t>
            </a:r>
            <a:endParaRPr lang="fr-FR" b="1" strike="noStrike" spc="-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endParaRPr lang="fr-FR" sz="3200" b="0" strike="noStrike" spc="-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- Permettre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de préparer l’admission et se donner davantage de chances de réussite</a:t>
            </a:r>
            <a:endParaRPr lang="fr-FR" sz="1800" b="0" strike="noStrike" spc="-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- Un « plus »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pour les dossiers de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omic Sans MS" pitchFamily="66" charset="0"/>
              </a:rPr>
              <a:t>Parcoursup</a:t>
            </a:r>
            <a:endParaRPr lang="fr-FR" sz="1800" b="0" strike="noStrike" spc="-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- Des atouts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pour les études</a:t>
            </a:r>
            <a:endParaRPr lang="fr-FR" sz="1800" b="0" strike="noStrike" spc="-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- Susciter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une ambition</a:t>
            </a:r>
            <a:endParaRPr lang="fr-FR" sz="1800" b="0" strike="noStrike" spc="-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857356" y="1937160"/>
            <a:ext cx="7258564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trike="noStrike" spc="-1" dirty="0">
                <a:solidFill>
                  <a:srgbClr val="000000"/>
                </a:solidFill>
                <a:latin typeface="Comic Sans MS" pitchFamily="66" charset="0"/>
              </a:rPr>
              <a:t>Comment ?</a:t>
            </a:r>
            <a:endParaRPr lang="fr-FR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Comic Sans MS" pitchFamily="66" charset="0"/>
              </a:rPr>
              <a:t>		</a:t>
            </a:r>
            <a:endParaRPr lang="fr-FR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b="1" i="1" strike="noStrike" spc="-1" dirty="0">
                <a:solidFill>
                  <a:srgbClr val="000000"/>
                </a:solidFill>
                <a:latin typeface="Comic Sans MS" pitchFamily="66" charset="0"/>
              </a:rPr>
              <a:t>Séance de revue de presse avec des thèmes d’actualité </a:t>
            </a:r>
            <a:r>
              <a:rPr lang="fr-FR" b="1" i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(En </a:t>
            </a:r>
            <a:r>
              <a:rPr lang="fr-FR" b="1" i="1" strike="noStrike" spc="-1" dirty="0">
                <a:solidFill>
                  <a:srgbClr val="000000"/>
                </a:solidFill>
                <a:latin typeface="Comic Sans MS" pitchFamily="66" charset="0"/>
              </a:rPr>
              <a:t>Français et </a:t>
            </a:r>
            <a:r>
              <a:rPr lang="fr-FR" b="1" i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en </a:t>
            </a:r>
            <a:r>
              <a:rPr lang="fr-FR" b="1" i="1" strike="noStrike" spc="-1" dirty="0">
                <a:solidFill>
                  <a:srgbClr val="000000"/>
                </a:solidFill>
                <a:latin typeface="Comic Sans MS" pitchFamily="66" charset="0"/>
              </a:rPr>
              <a:t>anglais</a:t>
            </a:r>
            <a:r>
              <a:rPr lang="fr-FR" b="1" i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100000"/>
              </a:lnSpc>
            </a:pPr>
            <a:endParaRPr lang="fr-FR" b="0" strike="noStrike" spc="-1" dirty="0">
              <a:latin typeface="Comic Sans MS" pitchFamily="66" charset="0"/>
            </a:endParaRPr>
          </a:p>
          <a:p>
            <a:pPr marL="457200" lvl="1" indent="-216000">
              <a:lnSpc>
                <a:spcPct val="100000"/>
              </a:lnSpc>
              <a:buClr>
                <a:srgbClr val="000000"/>
              </a:buClr>
              <a:buFont typeface="Symbol"/>
              <a:buChar char="Þ"/>
            </a:pPr>
            <a:r>
              <a:rPr lang="fr-FR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 Faire </a:t>
            </a:r>
            <a:r>
              <a:rPr lang="fr-FR" b="0" strike="noStrike" spc="-1" dirty="0">
                <a:solidFill>
                  <a:srgbClr val="000000"/>
                </a:solidFill>
                <a:latin typeface="Comic Sans MS" pitchFamily="66" charset="0"/>
              </a:rPr>
              <a:t>une synthèse</a:t>
            </a:r>
            <a:endParaRPr lang="fr-FR" b="0" strike="noStrike" spc="-1" dirty="0">
              <a:latin typeface="Comic Sans MS" pitchFamily="66" charset="0"/>
            </a:endParaRPr>
          </a:p>
          <a:p>
            <a:pPr marL="457200" lvl="1" indent="-216000">
              <a:lnSpc>
                <a:spcPct val="100000"/>
              </a:lnSpc>
              <a:buClr>
                <a:srgbClr val="000000"/>
              </a:buClr>
              <a:buFont typeface="Symbol"/>
              <a:buChar char="Þ"/>
            </a:pPr>
            <a:r>
              <a:rPr lang="fr-FR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 Acquérir </a:t>
            </a:r>
            <a:r>
              <a:rPr lang="fr-FR" b="0" strike="noStrike" spc="-1" dirty="0">
                <a:solidFill>
                  <a:srgbClr val="000000"/>
                </a:solidFill>
                <a:latin typeface="Comic Sans MS" pitchFamily="66" charset="0"/>
              </a:rPr>
              <a:t>des connaissances très variées</a:t>
            </a:r>
            <a:endParaRPr lang="fr-FR" b="0" strike="noStrike" spc="-1" dirty="0">
              <a:latin typeface="Comic Sans MS" pitchFamily="66" charset="0"/>
            </a:endParaRPr>
          </a:p>
          <a:p>
            <a:pPr marL="457200" lvl="1" indent="-216000">
              <a:lnSpc>
                <a:spcPct val="100000"/>
              </a:lnSpc>
              <a:buClr>
                <a:srgbClr val="000000"/>
              </a:buClr>
              <a:buFont typeface="Symbol"/>
              <a:buChar char="Þ"/>
            </a:pPr>
            <a:r>
              <a:rPr lang="fr-FR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 Être </a:t>
            </a:r>
            <a:r>
              <a:rPr lang="fr-FR" b="0" strike="noStrike" spc="-1" dirty="0">
                <a:solidFill>
                  <a:srgbClr val="000000"/>
                </a:solidFill>
                <a:latin typeface="Comic Sans MS" pitchFamily="66" charset="0"/>
              </a:rPr>
              <a:t>à l’aise à l’oral</a:t>
            </a:r>
            <a:endParaRPr lang="fr-FR" b="0" strike="noStrike" spc="-1" dirty="0">
              <a:latin typeface="Comic Sans MS" pitchFamily="66" charset="0"/>
            </a:endParaRPr>
          </a:p>
        </p:txBody>
      </p:sp>
      <p:pic>
        <p:nvPicPr>
          <p:cNvPr id="104" name="Image 4"/>
          <p:cNvPicPr/>
          <p:nvPr/>
        </p:nvPicPr>
        <p:blipFill>
          <a:blip r:embed="rId3"/>
          <a:srcRect l="25143" t="21313" r="46854" b="7914"/>
          <a:stretch/>
        </p:blipFill>
        <p:spPr>
          <a:xfrm>
            <a:off x="4214810" y="4572008"/>
            <a:ext cx="863640" cy="122724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4" descr="http://i.imgur.com/ZX6Dw.jpg"/>
          <p:cNvPicPr/>
          <p:nvPr/>
        </p:nvPicPr>
        <p:blipFill>
          <a:blip r:embed="rId4"/>
          <a:stretch/>
        </p:blipFill>
        <p:spPr>
          <a:xfrm>
            <a:off x="2786050" y="4572008"/>
            <a:ext cx="878760" cy="1160280"/>
          </a:xfrm>
          <a:prstGeom prst="rect">
            <a:avLst/>
          </a:prstGeom>
          <a:ln w="0">
            <a:noFill/>
          </a:ln>
        </p:spPr>
      </p:pic>
      <p:sp>
        <p:nvSpPr>
          <p:cNvPr id="106" name="CustomShape 3"/>
          <p:cNvSpPr/>
          <p:nvPr/>
        </p:nvSpPr>
        <p:spPr>
          <a:xfrm>
            <a:off x="9396360" y="3501000"/>
            <a:ext cx="45716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979640" y="1628640"/>
            <a:ext cx="685764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i="1" strike="noStrike" spc="-1" dirty="0">
                <a:solidFill>
                  <a:srgbClr val="000000"/>
                </a:solidFill>
                <a:latin typeface="Comic Sans MS" pitchFamily="66" charset="0"/>
              </a:rPr>
              <a:t>Séances spécifiques</a:t>
            </a:r>
            <a:endParaRPr lang="fr-FR" sz="16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omic Sans MS" pitchFamily="66" charset="0"/>
              </a:rPr>
              <a:t>	=&gt; Prévues comme une aide pour 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Sciences Po</a:t>
            </a: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omic Sans MS" pitchFamily="66" charset="0"/>
              </a:rPr>
              <a:t>	=&gt; CR d’ouvrages HGGSP/SES </a:t>
            </a:r>
            <a:endParaRPr lang="fr-FR" sz="1600" b="0" strike="noStrike" spc="-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omic Sans MS" pitchFamily="66" charset="0"/>
              </a:rPr>
              <a:t>	=&gt; Etudes de documents pour préparer 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des </a:t>
            </a:r>
            <a:r>
              <a:rPr lang="fr-FR" sz="1600" b="0" strike="noStrike" spc="-1" dirty="0">
                <a:solidFill>
                  <a:srgbClr val="000000"/>
                </a:solidFill>
                <a:latin typeface="Comic Sans MS" pitchFamily="66" charset="0"/>
              </a:rPr>
              <a:t>oraux ( Anglais, 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	HG</a:t>
            </a:r>
            <a:r>
              <a:rPr lang="fr-FR" sz="1600" b="0" strike="noStrike" spc="-1" dirty="0">
                <a:solidFill>
                  <a:srgbClr val="000000"/>
                </a:solidFill>
                <a:latin typeface="Comic Sans MS" pitchFamily="66" charset="0"/>
              </a:rPr>
              <a:t>, SES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omic Sans MS" pitchFamily="66" charset="0"/>
              </a:rPr>
              <a:t>	=&gt; Initiation au droit ou à des domaines 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dans </a:t>
            </a:r>
            <a:r>
              <a:rPr lang="fr-FR" sz="1600" b="0" strike="noStrike" spc="-1" dirty="0">
                <a:solidFill>
                  <a:srgbClr val="000000"/>
                </a:solidFill>
                <a:latin typeface="Comic Sans MS" pitchFamily="66" charset="0"/>
              </a:rPr>
              <a:t>lesquels l’élève 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	peut </a:t>
            </a:r>
            <a:r>
              <a:rPr lang="fr-FR" sz="1600" b="0" strike="noStrike" spc="-1" dirty="0">
                <a:solidFill>
                  <a:srgbClr val="000000"/>
                </a:solidFill>
                <a:latin typeface="Comic Sans MS" pitchFamily="66" charset="0"/>
              </a:rPr>
              <a:t>ne pas suivre 	d’enseignement</a:t>
            </a:r>
            <a:endParaRPr lang="fr-FR" sz="16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latin typeface="Comic Sans MS" pitchFamily="66" charset="0"/>
              </a:rPr>
              <a:t>	(mathématiques/langues/cinéma/littérature)</a:t>
            </a:r>
            <a:endParaRPr lang="fr-FR" sz="16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339640" y="1484640"/>
            <a:ext cx="6804000" cy="20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Comic Sans MS" pitchFamily="66" charset="0"/>
              </a:rPr>
              <a:t>Une importance donnée à l’oral et à la culture générale</a:t>
            </a: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	=&gt; visite de musées et de lieux culturels  </a:t>
            </a: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(Musées parisiens,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Comic Sans MS" pitchFamily="66" charset="0"/>
              </a:rPr>
              <a:t>Art’senal</a:t>
            </a:r>
            <a:r>
              <a:rPr lang="fr-FR" spc="-1" dirty="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M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Comic Sans MS" pitchFamily="66" charset="0"/>
              </a:rPr>
              <a:t>Dessal</a:t>
            </a:r>
            <a:r>
              <a:rPr lang="fr-FR" spc="-1" dirty="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Atelier à spectacle)</a:t>
            </a: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	=&gt; atelier 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« pouvoir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de la 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parole »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(avec acteur et metteur en scène)</a:t>
            </a:r>
            <a:endParaRPr lang="fr-FR" sz="1800" b="0" strike="noStrike" spc="-1" dirty="0">
              <a:latin typeface="Comic Sans MS" pitchFamily="66" charset="0"/>
            </a:endParaRPr>
          </a:p>
        </p:txBody>
      </p:sp>
      <p:pic>
        <p:nvPicPr>
          <p:cNvPr id="109" name="Picture 8" descr="Musée d'Art et d'Histoire Marcel Dessal"/>
          <p:cNvPicPr/>
          <p:nvPr/>
        </p:nvPicPr>
        <p:blipFill>
          <a:blip r:embed="rId2"/>
          <a:stretch/>
        </p:blipFill>
        <p:spPr>
          <a:xfrm>
            <a:off x="5364000" y="4318920"/>
            <a:ext cx="2664000" cy="142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339640" y="1917000"/>
            <a:ext cx="6804000" cy="420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i="1" strike="noStrike" spc="-1" dirty="0">
                <a:solidFill>
                  <a:srgbClr val="000000"/>
                </a:solidFill>
                <a:latin typeface="Comic Sans MS" pitchFamily="66" charset="0"/>
              </a:rPr>
              <a:t>Mais aussi </a:t>
            </a: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=&gt; Un projet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omic Sans MS" pitchFamily="66" charset="0"/>
              </a:rPr>
              <a:t>co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omic Sans MS" pitchFamily="66" charset="0"/>
              </a:rPr>
              <a:t>constuit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 avec Sciences Po : des interventions /conférences d’intervenants ou anciens élèves</a:t>
            </a: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800" b="0" u="sng" strike="noStrike" spc="-1" dirty="0">
                <a:solidFill>
                  <a:srgbClr val="FB4A18"/>
                </a:solidFill>
                <a:uFillTx/>
                <a:latin typeface="Comic Sans MS" pitchFamily="66" charset="0"/>
                <a:hlinkClick r:id="rId2"/>
              </a:rPr>
              <a:t>https://</a:t>
            </a:r>
            <a:r>
              <a:rPr lang="fr-FR" sz="1800" b="0" u="sng" strike="noStrike" spc="-1" dirty="0">
                <a:solidFill>
                  <a:srgbClr val="FB4A18"/>
                </a:solidFill>
                <a:uFillTx/>
                <a:latin typeface="Comic Sans MS" pitchFamily="66" charset="0"/>
                <a:hlinkClick r:id="rId2"/>
              </a:rPr>
              <a:t>www.sciencespo.fr/admissions/fr/bachelor/bacheliers-lycees-francais/conventions-education-prioritaire.html</a:t>
            </a: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=&gt; Des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sorties et participation à des évènements </a:t>
            </a: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- festival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de cinéma</a:t>
            </a: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- pièces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de théâtre</a:t>
            </a: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- célébration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du bicentenaire V Hugo à Dreux </a:t>
            </a: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- rendez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vous de l’Histoire( Blois)</a:t>
            </a: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- assises </a:t>
            </a: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du Journalisme (Tours</a:t>
            </a:r>
            <a:r>
              <a:rPr lang="fr-FR" sz="1800" b="0" strike="noStrike" spc="-1" dirty="0">
                <a:solidFill>
                  <a:srgbClr val="000000"/>
                </a:solidFill>
                <a:latin typeface="Century Gothic"/>
              </a:rPr>
              <a:t>)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2530440" y="2061000"/>
            <a:ext cx="5236155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Importance de l’ investissement personnel </a:t>
            </a: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- Un travail supplémentaire</a:t>
            </a:r>
            <a:endParaRPr lang="fr-FR" sz="1800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omic Sans MS" pitchFamily="66" charset="0"/>
              </a:rPr>
              <a:t>- Un travail évalué =&gt; tenue d’un carnet culturel</a:t>
            </a:r>
            <a:endParaRPr lang="fr-FR" sz="1800" b="0" strike="noStrike" spc="-1" dirty="0">
              <a:latin typeface="Comic Sans MS" pitchFamily="66" charset="0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714320" y="3786120"/>
            <a:ext cx="71776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i="1" strike="noStrike" spc="-1" dirty="0">
                <a:solidFill>
                  <a:srgbClr val="000000"/>
                </a:solidFill>
                <a:latin typeface="Comic Sans MS" pitchFamily="66" charset="0"/>
              </a:rPr>
              <a:t>Les élèves qui s’inscrivent s’engagent  à être présents aux séances et seront exclus en cas d’absences non excusées.</a:t>
            </a:r>
            <a:endParaRPr lang="fr-FR" sz="1800" b="0" i="1" strike="noStrike" spc="-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835640" y="1928802"/>
            <a:ext cx="7056360" cy="30147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trike="noStrike" spc="-1" dirty="0">
                <a:solidFill>
                  <a:srgbClr val="000000"/>
                </a:solidFill>
                <a:latin typeface="Comic Sans MS" pitchFamily="66" charset="0"/>
              </a:rPr>
              <a:t>Quand?</a:t>
            </a:r>
            <a:endParaRPr lang="fr-FR" b="0" strike="noStrike" spc="-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endParaRPr lang="fr-FR" b="0" strike="noStrike" spc="-1" dirty="0" smtClean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endParaRPr lang="fr-FR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Comic Sans MS" pitchFamily="66" charset="0"/>
              </a:rPr>
              <a:t>- Le mercredi de 11h à 12h30</a:t>
            </a:r>
            <a:endParaRPr lang="fr-FR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fr-FR" b="0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Comic Sans MS" pitchFamily="66" charset="0"/>
              </a:rPr>
              <a:t>- Parfois aussi le mercredi après- midi </a:t>
            </a:r>
            <a:r>
              <a:rPr lang="fr-FR" spc="-1" dirty="0" smtClean="0">
                <a:solidFill>
                  <a:srgbClr val="000000"/>
                </a:solidFill>
                <a:latin typeface="Comic Sans MS" pitchFamily="66" charset="0"/>
              </a:rPr>
              <a:t>ou</a:t>
            </a:r>
            <a:r>
              <a:rPr lang="fr-FR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b="0" strike="noStrike" spc="-1" dirty="0">
                <a:solidFill>
                  <a:srgbClr val="000000"/>
                </a:solidFill>
                <a:latin typeface="Comic Sans MS" pitchFamily="66" charset="0"/>
              </a:rPr>
              <a:t>à d’autres </a:t>
            </a:r>
            <a:r>
              <a:rPr lang="fr-FR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moments en fonction des opportunités </a:t>
            </a:r>
            <a:endParaRPr lang="fr-FR" b="0" strike="noStrike" spc="-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51640" y="1700640"/>
            <a:ext cx="8712720" cy="38765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Comic Sans MS" pitchFamily="66" charset="0"/>
              </a:rPr>
              <a:t>Pour être inscrit à l’atelier </a:t>
            </a:r>
            <a:endParaRPr lang="fr-FR" b="0" strike="noStrike" spc="-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endParaRPr lang="fr-FR" spc="-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buFont typeface="Arial" pitchFamily="34" charset="0"/>
              <a:buChar char="•"/>
            </a:pPr>
            <a:r>
              <a:rPr lang="fr-FR" spc="-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pc="-1" dirty="0" smtClean="0">
                <a:solidFill>
                  <a:srgbClr val="000000"/>
                </a:solidFill>
                <a:latin typeface="Comic Sans MS" pitchFamily="66" charset="0"/>
              </a:rPr>
              <a:t>D</a:t>
            </a:r>
            <a:r>
              <a:rPr lang="fr-FR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époser </a:t>
            </a:r>
            <a:r>
              <a:rPr lang="fr-FR" b="0" strike="noStrike" spc="-1" dirty="0">
                <a:solidFill>
                  <a:srgbClr val="000000"/>
                </a:solidFill>
                <a:latin typeface="Comic Sans MS" pitchFamily="66" charset="0"/>
              </a:rPr>
              <a:t>une lettre de motivation au secrétariat élèves pour le mardi 15/06</a:t>
            </a:r>
            <a:endParaRPr lang="fr-FR" b="0" strike="noStrike" spc="-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fr-FR" sz="14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Celle-ci </a:t>
            </a:r>
            <a:r>
              <a:rPr lang="fr-FR" sz="1400" b="0" strike="noStrike" spc="-1" dirty="0">
                <a:solidFill>
                  <a:srgbClr val="000000"/>
                </a:solidFill>
                <a:latin typeface="Comic Sans MS" pitchFamily="66" charset="0"/>
              </a:rPr>
              <a:t>doit indiquer un projet et être accompagnée d’une copie des 3 bulletins de </a:t>
            </a:r>
            <a:r>
              <a:rPr lang="fr-FR" sz="14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seconde</a:t>
            </a:r>
          </a:p>
          <a:p>
            <a:pPr algn="ctr">
              <a:lnSpc>
                <a:spcPct val="100000"/>
              </a:lnSpc>
            </a:pPr>
            <a:endParaRPr lang="fr-FR" sz="1400" b="0" strike="noStrike" spc="-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buFont typeface="Arial" pitchFamily="34" charset="0"/>
              <a:buChar char="•"/>
            </a:pPr>
            <a:r>
              <a:rPr lang="fr-FR" spc="-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pc="-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Vous serez ensuite convoqué à un entretien au cours de la deuxième quinzaine de juin 2021</a:t>
            </a:r>
          </a:p>
          <a:p>
            <a:pPr algn="ctr"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fr-FR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fr-FR" b="0" i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PS : une deuxième session de recrutement 	se déroulera début septembre 2021</a:t>
            </a:r>
            <a:endParaRPr lang="fr-FR" b="0" i="1" strike="noStrike" spc="-1" dirty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1"/>
          <p:cNvPicPr/>
          <p:nvPr/>
        </p:nvPicPr>
        <p:blipFill>
          <a:blip r:embed="rId3"/>
          <a:srcRect l="20079" t="14985" r="38194" b="9380"/>
          <a:stretch/>
        </p:blipFill>
        <p:spPr>
          <a:xfrm>
            <a:off x="1688400" y="981720"/>
            <a:ext cx="5766840" cy="5875920"/>
          </a:xfrm>
          <a:prstGeom prst="rect">
            <a:avLst/>
          </a:prstGeom>
          <a:ln w="0"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0" y="25920"/>
            <a:ext cx="903600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entury Gothic"/>
              </a:rPr>
              <a:t>https://www.sciencespo.fr/admissions-bourses/en-un-coup-d%C5%93il-admissions</a:t>
            </a:r>
            <a:endParaRPr lang="fr-FR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 1"/>
          <p:cNvPicPr/>
          <p:nvPr/>
        </p:nvPicPr>
        <p:blipFill>
          <a:blip r:embed="rId2"/>
          <a:srcRect l="20865" t="16919" r="35831" b="6053"/>
          <a:stretch/>
        </p:blipFill>
        <p:spPr>
          <a:xfrm>
            <a:off x="2915640" y="1484640"/>
            <a:ext cx="5373000" cy="5373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 1"/>
          <p:cNvPicPr/>
          <p:nvPr/>
        </p:nvPicPr>
        <p:blipFill>
          <a:blip r:embed="rId2"/>
          <a:srcRect l="22442" t="28996" r="35042" b="24769"/>
          <a:stretch/>
        </p:blipFill>
        <p:spPr>
          <a:xfrm>
            <a:off x="1763640" y="1845000"/>
            <a:ext cx="7183800" cy="439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1"/>
          <p:cNvPicPr/>
          <p:nvPr/>
        </p:nvPicPr>
        <p:blipFill>
          <a:blip r:embed="rId2"/>
          <a:srcRect l="33817" t="15527" r="35479" b="8839"/>
          <a:stretch/>
        </p:blipFill>
        <p:spPr>
          <a:xfrm>
            <a:off x="3420000" y="1412640"/>
            <a:ext cx="3744000" cy="5184360"/>
          </a:xfrm>
          <a:prstGeom prst="rect">
            <a:avLst/>
          </a:prstGeom>
          <a:ln w="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-108360" y="0"/>
            <a:ext cx="98647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entury Gothic"/>
              </a:rPr>
              <a:t>https://www.sciencespo.fr/college/fr/formations/bachelor/premiere-annee.html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/>
          <p:cNvPicPr/>
          <p:nvPr/>
        </p:nvPicPr>
        <p:blipFill>
          <a:blip r:embed="rId3"/>
          <a:srcRect l="15649" t="31776" r="22340" b="20041"/>
          <a:stretch/>
        </p:blipFill>
        <p:spPr>
          <a:xfrm>
            <a:off x="815040" y="1340640"/>
            <a:ext cx="8301600" cy="4032000"/>
          </a:xfrm>
          <a:prstGeom prst="rect">
            <a:avLst/>
          </a:prstGeom>
          <a:ln w="9525"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1785918" y="5357826"/>
            <a:ext cx="692948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https</a:t>
            </a:r>
            <a:r>
              <a:rPr lang="fr-FR" sz="1600" b="0" strike="noStrike" spc="-1" dirty="0">
                <a:solidFill>
                  <a:srgbClr val="000000"/>
                </a:solidFill>
                <a:latin typeface="Comic Sans MS" pitchFamily="66" charset="0"/>
              </a:rPr>
              <a:t>://www.sciencespo.fr/fr/actualites/actualit%C3%A9s/tout-savoir-sur-les-admissions/3842</a:t>
            </a:r>
            <a:endParaRPr lang="fr-FR" sz="1600" b="0" strike="noStrike" spc="-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/>
          <p:cNvPicPr/>
          <p:nvPr/>
        </p:nvPicPr>
        <p:blipFill>
          <a:blip r:embed="rId3"/>
          <a:stretch/>
        </p:blipFill>
        <p:spPr>
          <a:xfrm>
            <a:off x="2267640" y="1340640"/>
            <a:ext cx="5609880" cy="5133600"/>
          </a:xfrm>
          <a:prstGeom prst="rect">
            <a:avLst/>
          </a:prstGeom>
          <a:ln w="9525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547640" y="6474600"/>
            <a:ext cx="788400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https</a:t>
            </a:r>
            <a:r>
              <a:rPr lang="fr-FR" sz="1600" b="0" strike="noStrike" spc="-1" dirty="0">
                <a:solidFill>
                  <a:srgbClr val="000000"/>
                </a:solidFill>
                <a:latin typeface="Comic Sans MS" pitchFamily="66" charset="0"/>
              </a:rPr>
              <a:t>://www.sciencespo.fr/admissions/fr/bachelor.html</a:t>
            </a:r>
            <a:endParaRPr lang="fr-FR" sz="1600" b="0" strike="noStrike" spc="-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 1"/>
          <p:cNvPicPr/>
          <p:nvPr/>
        </p:nvPicPr>
        <p:blipFill>
          <a:blip r:embed="rId2"/>
          <a:srcRect l="4325" t="34596" r="36619" b="23391"/>
          <a:stretch/>
        </p:blipFill>
        <p:spPr>
          <a:xfrm>
            <a:off x="1835640" y="1412640"/>
            <a:ext cx="7128360" cy="2851200"/>
          </a:xfrm>
          <a:prstGeom prst="rect">
            <a:avLst/>
          </a:prstGeom>
          <a:ln w="0">
            <a:noFill/>
          </a:ln>
        </p:spPr>
      </p:pic>
      <p:pic>
        <p:nvPicPr>
          <p:cNvPr id="93" name="Image 2"/>
          <p:cNvPicPr/>
          <p:nvPr/>
        </p:nvPicPr>
        <p:blipFill>
          <a:blip r:embed="rId3"/>
          <a:srcRect l="5113" t="14985" r="73635" b="33199"/>
          <a:stretch/>
        </p:blipFill>
        <p:spPr>
          <a:xfrm>
            <a:off x="1835640" y="4264200"/>
            <a:ext cx="1892520" cy="2593440"/>
          </a:xfrm>
          <a:prstGeom prst="rect">
            <a:avLst/>
          </a:prstGeom>
          <a:ln w="0">
            <a:noFill/>
          </a:ln>
        </p:spPr>
      </p:pic>
      <p:pic>
        <p:nvPicPr>
          <p:cNvPr id="94" name="Image 3"/>
          <p:cNvPicPr/>
          <p:nvPr/>
        </p:nvPicPr>
        <p:blipFill>
          <a:blip r:embed="rId4"/>
          <a:srcRect l="5902" t="26191" r="73635" b="23391"/>
          <a:stretch/>
        </p:blipFill>
        <p:spPr>
          <a:xfrm>
            <a:off x="3970080" y="4329720"/>
            <a:ext cx="1825560" cy="2527920"/>
          </a:xfrm>
          <a:prstGeom prst="rect">
            <a:avLst/>
          </a:prstGeom>
          <a:ln w="0"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13320" y="-19440"/>
            <a:ext cx="9130320" cy="25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50" b="0" strike="noStrike" spc="-1">
                <a:solidFill>
                  <a:srgbClr val="000000"/>
                </a:solidFill>
                <a:latin typeface="Century Gothic"/>
              </a:rPr>
              <a:t>https://newsroom.sciencespo.fr/conventions-education-prioritaire-63-lycees-rejoignent-le-dispositif-degalite-des-chances/</a:t>
            </a:r>
            <a:endParaRPr lang="fr-FR" sz="105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 1"/>
          <p:cNvPicPr/>
          <p:nvPr/>
        </p:nvPicPr>
        <p:blipFill>
          <a:blip r:embed="rId2"/>
          <a:srcRect l="5902" t="19188" r="46068" b="59813"/>
          <a:stretch/>
        </p:blipFill>
        <p:spPr>
          <a:xfrm>
            <a:off x="2988000" y="2205000"/>
            <a:ext cx="5856120" cy="1439640"/>
          </a:xfrm>
          <a:prstGeom prst="rect">
            <a:avLst/>
          </a:prstGeom>
          <a:ln w="0"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13320" y="-19440"/>
            <a:ext cx="9130320" cy="25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50" b="0" strike="noStrike" spc="-1">
                <a:solidFill>
                  <a:srgbClr val="000000"/>
                </a:solidFill>
                <a:latin typeface="Century Gothic"/>
              </a:rPr>
              <a:t>https://newsroom.sciencespo.fr/conventions-education-prioritaire-63-lycees-rejoignent-le-dispositif-degalite-des-chances/</a:t>
            </a:r>
            <a:endParaRPr lang="fr-FR" sz="105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1896</TotalTime>
  <Words>244</Words>
  <Application>LibreOffice/7.0.4.2$Windows_X86_64 LibreOffice_project/dcf040e67528d9187c66b2379df5ea4407429775</Application>
  <PresentationFormat>Affichage à l'écran (4:3)</PresentationFormat>
  <Paragraphs>94</Paragraphs>
  <Slides>19</Slides>
  <Notes>6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prof1</dc:creator>
  <dc:description/>
  <cp:lastModifiedBy>provadj2</cp:lastModifiedBy>
  <cp:revision>62</cp:revision>
  <dcterms:created xsi:type="dcterms:W3CDTF">2015-09-28T09:33:40Z</dcterms:created>
  <dcterms:modified xsi:type="dcterms:W3CDTF">2021-06-14T07:13:36Z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Notes">
    <vt:i4>6</vt:i4>
  </property>
  <property fmtid="{D5CDD505-2E9C-101B-9397-08002B2CF9AE}" pid="4" name="PresentationFormat">
    <vt:lpwstr>Affichage à l'écran (4:3)</vt:lpwstr>
  </property>
  <property fmtid="{D5CDD505-2E9C-101B-9397-08002B2CF9AE}" pid="5" name="Slides">
    <vt:i4>26</vt:i4>
  </property>
</Properties>
</file>